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  <p:sldMasterId id="214748369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</p:sldIdLst>
  <p:sldSz cy="5143500" cx="9144000"/>
  <p:notesSz cx="6858000" cy="9144000"/>
  <p:embeddedFontLst>
    <p:embeddedFont>
      <p:font typeface="IBM Plex Sans"/>
      <p:regular r:id="rId80"/>
      <p:bold r:id="rId81"/>
      <p:italic r:id="rId82"/>
      <p:boldItalic r:id="rId83"/>
    </p:embeddedFont>
    <p:embeddedFont>
      <p:font typeface="IBM Plex Sans Medium"/>
      <p:regular r:id="rId84"/>
      <p:bold r:id="rId85"/>
      <p:italic r:id="rId86"/>
      <p:boldItalic r:id="rId87"/>
    </p:embeddedFont>
    <p:embeddedFont>
      <p:font typeface="Cambria Math"/>
      <p:regular r:id="rId88"/>
    </p:embeddedFont>
    <p:embeddedFont>
      <p:font typeface="IBM Plex Sans SemiBold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ACA018-4B6A-4D58-A9EE-6C7EEB746E7B}">
  <a:tblStyle styleId="{CDACA018-4B6A-4D58-A9EE-6C7EEB746E7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IBMPlexSansMedium-regular.fntdata"/><Relationship Id="rId83" Type="http://schemas.openxmlformats.org/officeDocument/2006/relationships/font" Target="fonts/IBMPlexSans-boldItalic.fntdata"/><Relationship Id="rId42" Type="http://schemas.openxmlformats.org/officeDocument/2006/relationships/slide" Target="slides/slide32.xml"/><Relationship Id="rId86" Type="http://schemas.openxmlformats.org/officeDocument/2006/relationships/font" Target="fonts/IBMPlexSansMedium-italic.fntdata"/><Relationship Id="rId41" Type="http://schemas.openxmlformats.org/officeDocument/2006/relationships/slide" Target="slides/slide31.xml"/><Relationship Id="rId85" Type="http://schemas.openxmlformats.org/officeDocument/2006/relationships/font" Target="fonts/IBMPlexSansMedium-bold.fntdata"/><Relationship Id="rId44" Type="http://schemas.openxmlformats.org/officeDocument/2006/relationships/slide" Target="slides/slide34.xml"/><Relationship Id="rId88" Type="http://schemas.openxmlformats.org/officeDocument/2006/relationships/font" Target="fonts/CambriaMath-regular.fntdata"/><Relationship Id="rId43" Type="http://schemas.openxmlformats.org/officeDocument/2006/relationships/slide" Target="slides/slide33.xml"/><Relationship Id="rId87" Type="http://schemas.openxmlformats.org/officeDocument/2006/relationships/font" Target="fonts/IBMPlexSansMedium-boldItalic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IBMPlexSansSemiBold-regular.fntdata"/><Relationship Id="rId80" Type="http://schemas.openxmlformats.org/officeDocument/2006/relationships/font" Target="fonts/IBMPlexSans-regular.fntdata"/><Relationship Id="rId82" Type="http://schemas.openxmlformats.org/officeDocument/2006/relationships/font" Target="fonts/IBMPlexSans-italic.fntdata"/><Relationship Id="rId81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IBMPlexSansSemiBold-italic.fntdata"/><Relationship Id="rId90" Type="http://schemas.openxmlformats.org/officeDocument/2006/relationships/font" Target="fonts/IBMPlexSansSemiBold-bold.fntdata"/><Relationship Id="rId92" Type="http://schemas.openxmlformats.org/officeDocument/2006/relationships/font" Target="fonts/IBMPlexSansSemiBold-boldItalic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27" name="Google Shape;327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0c3fcd33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110c3fcd331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2dec56805_0_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6" name="Google Shape;426;gc2dec56805_0_1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468577538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8" name="Google Shape;438;gc468577538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f7e121974_0_2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58" name="Google Shape;458;gbf7e121974_0_23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2dec56805_0_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9" name="Google Shape;469;gc2dec56805_0_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92448621c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0" name="Google Shape;480;gc92448621c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4d3150626_1_5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1" name="Google Shape;491;gc4d3150626_1_53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1a3ee733c_0_1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05" name="Google Shape;505;gc1a3ee733c_0_1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1a3ee733c_0_6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7" name="Google Shape;517;gc1a3ee733c_0_68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f7e121974_0_3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2" name="Google Shape;532;gbf7e121974_0_31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4" name="Google Shape;334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f7e121974_0_33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8" name="Google Shape;548;gbf7e121974_0_33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f7e121974_0_3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63" name="Google Shape;563;gbf7e121974_0_35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f7e121974_0_37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6" name="Google Shape;576;gbf7e121974_0_37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f7e121974_0_3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9" name="Google Shape;589;gbf7e121974_0_39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f7e121974_0_4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2" name="Google Shape;602;gbf7e121974_0_40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f7e121974_0_4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9" name="Google Shape;619;gbf7e121974_0_41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f7e121974_0_42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6" name="Google Shape;636;gbf7e121974_0_42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92448621c_0_1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0" name="Google Shape;650;gc92448621c_0_1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bf7e121974_0_4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64" name="Google Shape;664;gbf7e121974_0_4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f7e121974_0_45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6" name="Google Shape;676;gbf7e121974_0_45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0c3fcd33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10c3fcd331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f7e121974_0_46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9" name="Google Shape;689;gbf7e121974_0_46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f7e121974_0_48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8" name="Google Shape;708;gbf7e121974_0_48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bf7e121974_0_4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4" name="Google Shape;724;gbf7e121974_0_49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4d31504ed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38" name="Google Shape;738;gc4d31504ed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bf7e121974_0_5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3" name="Google Shape;753;gbf7e121974_0_50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f7e121974_0_5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69" name="Google Shape;769;gbf7e121974_0_52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f7e121974_0_5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7" name="Google Shape;787;gbf7e121974_0_53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bf7e121974_0_5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0" name="Google Shape;800;gbf7e121974_0_57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bf7e121974_0_5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7" name="Google Shape;817;gbf7e121974_0_59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bf7e121974_0_6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1" name="Google Shape;831;gbf7e121974_0_60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0c3fcd33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10c3fcd331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bf7e121974_0_62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44" name="Google Shape;844;gbf7e121974_0_62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bf7e121974_0_6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64" name="Google Shape;864;gbf7e121974_0_63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f7e121974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6" name="Google Shape;876;gbf7e121974_0_65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bf7e121974_0_6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9" name="Google Shape;889;gbf7e121974_0_66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bf7e121974_0_6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2" name="Google Shape;902;gbf7e121974_0_67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bf7e121974_0_69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4" name="Google Shape;914;gbf7e121974_0_69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f7e121974_0_7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0" name="Google Shape;930;gbf7e121974_0_70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c4d3150626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5" name="Google Shape;945;gc4d3150626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c4d3150626_1_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58" name="Google Shape;958;gc4d3150626_1_1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c4d3150626_1_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6" name="Google Shape;976;gc4d3150626_1_2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0c3fcd3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10c3fcd331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c4d3150626_1_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9" name="Google Shape;989;gc4d3150626_1_3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c4d3150626_1_6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6" name="Google Shape;1006;gc4d3150626_1_6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c4d3150626_1_7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9" name="Google Shape;1019;gc4d3150626_1_7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c4d3150626_1_1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6" name="Google Shape;1036;gc4d3150626_1_10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c4d3150626_1_12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9" name="Google Shape;1049;gc4d3150626_1_12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4d3150626_1_1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1" name="Google Shape;1061;gc4d3150626_1_15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c4d3150626_1_16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79" name="Google Shape;1079;gc4d3150626_1_16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c4d3150626_1_27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8" name="Google Shape;1098;gc4d3150626_1_27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4d3150626_1_2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12" name="Google Shape;1112;gc4d3150626_1_29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c92448621c_0_20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6" name="Google Shape;1126;gc92448621c_0_20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0c3fcd33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10c3fcd331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c92448621c_0_22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41" name="Google Shape;1141;gc92448621c_0_22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c92448621c_0_2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55" name="Google Shape;1155;gc92448621c_0_23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c4d3150626_1_26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69" name="Google Shape;1169;gc4d3150626_1_26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4d3150626_1_3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85" name="Google Shape;1185;gc4d3150626_1_30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c4d3150626_1_2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02" name="Google Shape;1202;gc4d3150626_1_22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4d3150626_1_24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21" name="Google Shape;1221;gc4d3150626_1_24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c4d3150626_1_3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40" name="Google Shape;1240;gc4d3150626_1_31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c4d3150626_1_3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58" name="Google Shape;1258;gc4d3150626_1_33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c4d3150626_1_3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70" name="Google Shape;1270;gc4d3150626_1_3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c1df5c01d0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83" name="Google Shape;1283;gc1df5c01d0_0_6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0c3fcd33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110c3fcd331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0c3fcd33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110c3fcd331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0c3fcd33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10c3fcd331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35.png"/><Relationship Id="rId13" Type="http://schemas.openxmlformats.org/officeDocument/2006/relationships/image" Target="../media/image30.png"/><Relationship Id="rId1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5" Type="http://schemas.openxmlformats.org/officeDocument/2006/relationships/image" Target="../media/image34.png"/><Relationship Id="rId14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Relationship Id="rId3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37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Текст (02)">
    <p:bg>
      <p:bgPr>
        <a:solidFill>
          <a:srgbClr val="6E32E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AutoNum type="arabicPeriod"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2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4" name="Google Shape;274;p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0" name="Google Shape;280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6" name="Google Shape;286;p44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7" name="Google Shape;287;p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3" name="Google Shape;293;p45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4" name="Google Shape;294;p45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5" name="Google Shape;295;p45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6" name="Google Shape;296;p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2" name="Google Shape;302;p4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3" name="Google Shape;303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0" name="Google Shape;310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 rot="5400000">
            <a:off x="2874749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5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71.png"/><Relationship Id="rId8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6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0.png"/><Relationship Id="rId4" Type="http://schemas.openxmlformats.org/officeDocument/2006/relationships/image" Target="../media/image6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Relationship Id="rId7" Type="http://schemas.openxmlformats.org/officeDocument/2006/relationships/image" Target="../media/image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hyperlink" Target="https://foxford.ru/wiki/matematika/ogranichennye-funktsii" TargetMode="External"/><Relationship Id="rId5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86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99.png"/><Relationship Id="rId5" Type="http://schemas.openxmlformats.org/officeDocument/2006/relationships/image" Target="../media/image8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99.png"/><Relationship Id="rId5" Type="http://schemas.openxmlformats.org/officeDocument/2006/relationships/image" Target="../media/image8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99.png"/><Relationship Id="rId5" Type="http://schemas.openxmlformats.org/officeDocument/2006/relationships/image" Target="../media/image8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100.png"/><Relationship Id="rId5" Type="http://schemas.openxmlformats.org/officeDocument/2006/relationships/image" Target="../media/image9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100.png"/><Relationship Id="rId5" Type="http://schemas.openxmlformats.org/officeDocument/2006/relationships/image" Target="../media/image9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9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9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Relationship Id="rId4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Relationship Id="rId4" Type="http://schemas.openxmlformats.org/officeDocument/2006/relationships/image" Target="../media/image94.png"/><Relationship Id="rId5" Type="http://schemas.openxmlformats.org/officeDocument/2006/relationships/image" Target="../media/image9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94.png"/><Relationship Id="rId5" Type="http://schemas.openxmlformats.org/officeDocument/2006/relationships/image" Target="../media/image9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5" Type="http://schemas.openxmlformats.org/officeDocument/2006/relationships/image" Target="../media/image63.png"/><Relationship Id="rId6" Type="http://schemas.openxmlformats.org/officeDocument/2006/relationships/image" Target="../media/image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98.png"/><Relationship Id="rId5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98.png"/><Relationship Id="rId5" Type="http://schemas.openxmlformats.org/officeDocument/2006/relationships/image" Target="../media/image101.png"/><Relationship Id="rId6" Type="http://schemas.openxmlformats.org/officeDocument/2006/relationships/image" Target="../media/image106.png"/><Relationship Id="rId7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Relationship Id="rId4" Type="http://schemas.openxmlformats.org/officeDocument/2006/relationships/image" Target="../media/image98.png"/><Relationship Id="rId5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10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104.png"/><Relationship Id="rId5" Type="http://schemas.openxmlformats.org/officeDocument/2006/relationships/image" Target="../media/image93.png"/><Relationship Id="rId6" Type="http://schemas.openxmlformats.org/officeDocument/2006/relationships/image" Target="../media/image10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Relationship Id="rId4" Type="http://schemas.openxmlformats.org/officeDocument/2006/relationships/image" Target="../media/image104.png"/><Relationship Id="rId5" Type="http://schemas.openxmlformats.org/officeDocument/2006/relationships/image" Target="../media/image93.png"/><Relationship Id="rId6" Type="http://schemas.openxmlformats.org/officeDocument/2006/relationships/image" Target="../media/image10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Relationship Id="rId4" Type="http://schemas.openxmlformats.org/officeDocument/2006/relationships/image" Target="../media/image116.png"/><Relationship Id="rId5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Relationship Id="rId4" Type="http://schemas.openxmlformats.org/officeDocument/2006/relationships/image" Target="../media/image116.png"/><Relationship Id="rId5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116.png"/><Relationship Id="rId5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116.png"/><Relationship Id="rId5" Type="http://schemas.openxmlformats.org/officeDocument/2006/relationships/image" Target="../media/image9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5.png"/><Relationship Id="rId4" Type="http://schemas.openxmlformats.org/officeDocument/2006/relationships/image" Target="../media/image63.png"/><Relationship Id="rId5" Type="http://schemas.openxmlformats.org/officeDocument/2006/relationships/image" Target="../media/image116.png"/><Relationship Id="rId6" Type="http://schemas.openxmlformats.org/officeDocument/2006/relationships/image" Target="../media/image9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116.png"/><Relationship Id="rId5" Type="http://schemas.openxmlformats.org/officeDocument/2006/relationships/image" Target="../media/image112.png"/><Relationship Id="rId6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Relationship Id="rId4" Type="http://schemas.openxmlformats.org/officeDocument/2006/relationships/image" Target="../media/image118.png"/><Relationship Id="rId5" Type="http://schemas.openxmlformats.org/officeDocument/2006/relationships/image" Target="../media/image93.png"/><Relationship Id="rId6" Type="http://schemas.openxmlformats.org/officeDocument/2006/relationships/image" Target="../media/image114.png"/><Relationship Id="rId7" Type="http://schemas.openxmlformats.org/officeDocument/2006/relationships/image" Target="../media/image1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Relationship Id="rId4" Type="http://schemas.openxmlformats.org/officeDocument/2006/relationships/image" Target="../media/image1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86.png"/><Relationship Id="rId5" Type="http://schemas.openxmlformats.org/officeDocument/2006/relationships/image" Target="../media/image12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Функция</a:t>
            </a:r>
            <a:b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Предел функции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(часть 1)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(7)</a:t>
            </a:r>
            <a:endParaRPr/>
          </a:p>
        </p:txBody>
      </p:sp>
      <p:sp>
        <p:nvSpPr>
          <p:cNvPr id="420" name="Google Shape;420;p5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(+):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21" name="Google Shape;42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1332569"/>
            <a:ext cx="2078831" cy="33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9832" y="1937510"/>
            <a:ext cx="2071688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0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формулы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(напоминание)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1" name="Google Shape;431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/>
        </p:nvSpPr>
        <p:spPr>
          <a:xfrm>
            <a:off x="453275" y="2109600"/>
            <a:ext cx="40125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bx + c = a (x – 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(x – 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– корни уравнения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bx + c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1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формулы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(напоминание)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46" name="Google Shape;4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/>
        </p:nvSpPr>
        <p:spPr>
          <a:xfrm>
            <a:off x="448950" y="2025375"/>
            <a:ext cx="40125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Формулы сокращённого умножения: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48" name="Google Shape;448;p61"/>
          <p:cNvGraphicFramePr/>
          <p:nvPr/>
        </p:nvGraphicFramePr>
        <p:xfrm>
          <a:off x="4568510" y="13390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{CDACA018-4B6A-4D58-A9EE-6C7EEB746E7B}</a:tableStyleId>
              </a:tblPr>
              <a:tblGrid>
                <a:gridCol w="1634950"/>
                <a:gridCol w="2783950"/>
              </a:tblGrid>
              <a:tr h="3008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Формула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Квадрат суммы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FFFFF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Квадрат разности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  <a:tr h="426550">
                <a:tc>
                  <a:txBody>
                    <a:bodyPr/>
                    <a:lstStyle/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Разность квадратов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>
                    <a:solidFill>
                      <a:srgbClr val="FFFFFF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Куб суммы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chemeClr val="lt1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Куб разности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</a:tr>
              <a:tr h="426550">
                <a:tc>
                  <a:txBody>
                    <a:bodyPr/>
                    <a:lstStyle/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Сумма кубов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>
                    <a:solidFill>
                      <a:srgbClr val="FFFFFF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Разность кубов</a:t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</a:tr>
            </a:tbl>
          </a:graphicData>
        </a:graphic>
      </p:graphicFrame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812" y="1728600"/>
            <a:ext cx="1966188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812" y="2570559"/>
            <a:ext cx="1966188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820" y="2994780"/>
            <a:ext cx="2652567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820" y="3410046"/>
            <a:ext cx="2652567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3808" y="3843226"/>
            <a:ext cx="2656141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820" y="4246270"/>
            <a:ext cx="2656141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6945" y="2146327"/>
            <a:ext cx="1966448" cy="24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zmat.by/pic/MATH/page135/im1.png" id="466" name="Google Shape;466;p62"/>
          <p:cNvPicPr preferRelativeResize="0"/>
          <p:nvPr/>
        </p:nvPicPr>
        <p:blipFill rotWithShape="1">
          <a:blip r:embed="rId4">
            <a:alphaModFix/>
          </a:blip>
          <a:srcRect b="31253" l="1257" r="1267" t="1009"/>
          <a:stretch/>
        </p:blipFill>
        <p:spPr>
          <a:xfrm>
            <a:off x="1775750" y="775625"/>
            <a:ext cx="5592525" cy="41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zmat.by/pic/MATH/page135/im1.png" id="477" name="Google Shape;477;p63"/>
          <p:cNvPicPr preferRelativeResize="0"/>
          <p:nvPr/>
        </p:nvPicPr>
        <p:blipFill rotWithShape="1">
          <a:blip r:embed="rId4">
            <a:alphaModFix/>
          </a:blip>
          <a:srcRect b="871" l="1362" r="1352" t="69686"/>
          <a:stretch/>
        </p:blipFill>
        <p:spPr>
          <a:xfrm>
            <a:off x="1298150" y="1449163"/>
            <a:ext cx="6433426" cy="22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87" name="Google Shape;48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14734"/>
            <a:ext cx="8839201" cy="406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5"/>
          <p:cNvSpPr txBox="1"/>
          <p:nvPr>
            <p:ph type="title"/>
          </p:nvPr>
        </p:nvSpPr>
        <p:spPr>
          <a:xfrm>
            <a:off x="476250" y="2277003"/>
            <a:ext cx="4596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300"/>
              <a:t>Функция</a:t>
            </a:r>
            <a:endParaRPr sz="3300"/>
          </a:p>
        </p:txBody>
      </p:sp>
      <p:sp>
        <p:nvSpPr>
          <p:cNvPr id="498" name="Google Shape;498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826" y="1858274"/>
            <a:ext cx="3621729" cy="23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5"/>
          <p:cNvSpPr txBox="1"/>
          <p:nvPr/>
        </p:nvSpPr>
        <p:spPr>
          <a:xfrm>
            <a:off x="818600" y="241800"/>
            <a:ext cx="4596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sz="2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6"/>
          <p:cNvSpPr txBox="1"/>
          <p:nvPr/>
        </p:nvSpPr>
        <p:spPr>
          <a:xfrm>
            <a:off x="453275" y="943950"/>
            <a:ext cx="62751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Функция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– это соответствие между элементами двух множеств, установленное по такому правилу, что каждому элементу первого множества соответствует один и только один элемент второго множества.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6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13" name="Google Shape;5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ibb.co/J2bG2v0/4-1.png" id="514" name="Google Shape;51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688" y="2257733"/>
            <a:ext cx="5838825" cy="253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24" name="Google Shape;52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7"/>
          <p:cNvSpPr/>
          <p:nvPr/>
        </p:nvSpPr>
        <p:spPr>
          <a:xfrm>
            <a:off x="6658050" y="1809450"/>
            <a:ext cx="1932600" cy="23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7"/>
          <p:cNvSpPr txBox="1"/>
          <p:nvPr/>
        </p:nvSpPr>
        <p:spPr>
          <a:xfrm>
            <a:off x="6838425" y="1942950"/>
            <a:ext cx="16950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Отображение называется 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сюръекцией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если каждый элемент множества Y является образом хотя бы одного элемента множества X.</a:t>
            </a:r>
            <a:endParaRPr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6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отображений: </a:t>
            </a: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сюръекция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Изображение" id="528" name="Google Shape;52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1563" y="2447875"/>
            <a:ext cx="2126200" cy="21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475" y="1809450"/>
            <a:ext cx="2480726" cy="4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0" y="1809450"/>
            <a:ext cx="4027674" cy="51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8"/>
          <p:cNvSpPr/>
          <p:nvPr/>
        </p:nvSpPr>
        <p:spPr>
          <a:xfrm>
            <a:off x="6658050" y="1809450"/>
            <a:ext cx="1932600" cy="23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8"/>
          <p:cNvSpPr txBox="1"/>
          <p:nvPr/>
        </p:nvSpPr>
        <p:spPr>
          <a:xfrm>
            <a:off x="6838425" y="1942950"/>
            <a:ext cx="16950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Отображение называется 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инъекцией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если разные элементы множества Х переводятся в разные элементы множества Y</a:t>
            </a:r>
            <a:endParaRPr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6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отображений: инъекция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44" name="Google Shape;54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28" y="2277125"/>
            <a:ext cx="2804634" cy="51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545" name="Google Shape;54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0875" y="2467875"/>
            <a:ext cx="2082225" cy="20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9" name="Google Shape;339;p51"/>
          <p:cNvSpPr txBox="1"/>
          <p:nvPr/>
        </p:nvSpPr>
        <p:spPr>
          <a:xfrm>
            <a:off x="470475" y="1628825"/>
            <a:ext cx="4522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Полезные формулы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Функции и отображения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Пределы, сводящиеся к первому замечательному пределу</a:t>
            </a:r>
            <a:endParaRPr b="1"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55" name="Google Shape;5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/>
          <p:nvPr/>
        </p:nvSpPr>
        <p:spPr>
          <a:xfrm>
            <a:off x="6658050" y="1809450"/>
            <a:ext cx="1932600" cy="23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9"/>
          <p:cNvSpPr txBox="1"/>
          <p:nvPr/>
        </p:nvSpPr>
        <p:spPr>
          <a:xfrm>
            <a:off x="6838425" y="1942950"/>
            <a:ext cx="16950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Биекция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это отображение, которое является одновременно и сюръективным, и инъективным</a:t>
            </a:r>
            <a:endParaRPr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6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отображений: биекция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Изображение" id="559" name="Google Shape;55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9475" y="2498588"/>
            <a:ext cx="2039700" cy="2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9"/>
          <p:cNvSpPr txBox="1"/>
          <p:nvPr/>
        </p:nvSpPr>
        <p:spPr>
          <a:xfrm>
            <a:off x="453275" y="1852775"/>
            <a:ext cx="4003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сюръекция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+инъекция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70" name="Google Shape;57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задания функций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72" name="Google Shape;572;p70"/>
          <p:cNvPicPr preferRelativeResize="0"/>
          <p:nvPr/>
        </p:nvPicPr>
        <p:blipFill rotWithShape="1">
          <a:blip r:embed="rId4">
            <a:alphaModFix/>
          </a:blip>
          <a:srcRect b="0" l="33150" r="0" t="53744"/>
          <a:stretch/>
        </p:blipFill>
        <p:spPr>
          <a:xfrm>
            <a:off x="2272025" y="2743175"/>
            <a:ext cx="4873926" cy="22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0"/>
          <p:cNvSpPr txBox="1"/>
          <p:nvPr/>
        </p:nvSpPr>
        <p:spPr>
          <a:xfrm>
            <a:off x="470475" y="1628825"/>
            <a:ext cx="35220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Явный: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𝒚=2𝒙-3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Неявный: 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𝒚-2𝒙+3=0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Параметрический: 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𝒙=𝒕, 𝒚=2𝒕-3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Дискретный: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(0,-3); (1,-1); (2,1); (3,3)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Графический: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83" name="Google Shape;58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5" name="Google Shape;585;p71"/>
          <p:cNvSpPr txBox="1"/>
          <p:nvPr/>
        </p:nvSpPr>
        <p:spPr>
          <a:xfrm>
            <a:off x="470475" y="1628825"/>
            <a:ext cx="56343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Область определения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 множество, на котором задаётся функция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Область значения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 множество, состоящее из всех значений, которые принимает функция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Нули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f(x)=0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кратность нулей: (x-1)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(x-3) = 0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x=1 - корень кратности 2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x=3 - корень кратности 1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6" name="Google Shape;58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96" name="Google Shape;59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8" name="Google Shape;598;p72"/>
          <p:cNvSpPr txBox="1"/>
          <p:nvPr/>
        </p:nvSpPr>
        <p:spPr>
          <a:xfrm>
            <a:off x="470475" y="1628825"/>
            <a:ext cx="6205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4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Отрезки знакопостоянства: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f(x)&gt;0; f(x)&lt;0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4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Чётность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Cambria Math"/>
                <a:ea typeface="Cambria Math"/>
                <a:cs typeface="Cambria Math"/>
                <a:sym typeface="Cambria Math"/>
              </a:rPr>
              <a:t>f(-x) = f(x)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– чётная функция, симметрия относительно оси y (y=x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Cambria Math"/>
                <a:ea typeface="Cambria Math"/>
                <a:cs typeface="Cambria Math"/>
                <a:sym typeface="Cambria Math"/>
              </a:rPr>
              <a:t>f(-x) = -f(x)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– нечётная функция, симметрия относительно начала координат (y=x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Иначе – функция общего вида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9" name="Google Shape;5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609" name="Google Shape;60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1" name="Google Shape;611;p73"/>
          <p:cNvSpPr txBox="1"/>
          <p:nvPr/>
        </p:nvSpPr>
        <p:spPr>
          <a:xfrm>
            <a:off x="470475" y="1628825"/>
            <a:ext cx="5898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2" name="Google Shape;612;p73"/>
          <p:cNvPicPr preferRelativeResize="0"/>
          <p:nvPr/>
        </p:nvPicPr>
        <p:blipFill rotWithShape="1">
          <a:blip r:embed="rId4">
            <a:alphaModFix/>
          </a:blip>
          <a:srcRect b="0" l="0" r="19061" t="3119"/>
          <a:stretch/>
        </p:blipFill>
        <p:spPr>
          <a:xfrm>
            <a:off x="2490925" y="2429025"/>
            <a:ext cx="3342301" cy="25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3"/>
          <p:cNvPicPr preferRelativeResize="0"/>
          <p:nvPr/>
        </p:nvPicPr>
        <p:blipFill rotWithShape="1">
          <a:blip r:embed="rId6">
            <a:alphaModFix/>
          </a:blip>
          <a:srcRect b="0" l="1744" r="1869" t="4415"/>
          <a:stretch/>
        </p:blipFill>
        <p:spPr>
          <a:xfrm>
            <a:off x="2490925" y="2511075"/>
            <a:ext cx="3403150" cy="23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3"/>
          <p:cNvSpPr txBox="1"/>
          <p:nvPr/>
        </p:nvSpPr>
        <p:spPr>
          <a:xfrm>
            <a:off x="6074765" y="3812426"/>
            <a:ext cx="1696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(x from - 1.2 to 1.2)</a:t>
            </a:r>
            <a:endParaRPr/>
          </a:p>
        </p:txBody>
      </p:sp>
      <p:pic>
        <p:nvPicPr>
          <p:cNvPr id="616" name="Google Shape;6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5513" y="2345491"/>
            <a:ext cx="360000" cy="34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626" name="Google Shape;6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8" name="Google Shape;628;p74"/>
          <p:cNvSpPr txBox="1"/>
          <p:nvPr/>
        </p:nvSpPr>
        <p:spPr>
          <a:xfrm>
            <a:off x="470475" y="1628825"/>
            <a:ext cx="565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9" name="Google Shape;629;p74"/>
          <p:cNvPicPr preferRelativeResize="0"/>
          <p:nvPr/>
        </p:nvPicPr>
        <p:blipFill rotWithShape="1">
          <a:blip r:embed="rId4">
            <a:alphaModFix/>
          </a:blip>
          <a:srcRect b="0" l="0" r="8966" t="0"/>
          <a:stretch/>
        </p:blipFill>
        <p:spPr>
          <a:xfrm>
            <a:off x="2444975" y="2332175"/>
            <a:ext cx="3872500" cy="26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4"/>
          <p:cNvPicPr preferRelativeResize="0"/>
          <p:nvPr/>
        </p:nvPicPr>
        <p:blipFill rotWithShape="1">
          <a:blip r:embed="rId6">
            <a:alphaModFix/>
          </a:blip>
          <a:srcRect b="6768" l="0" r="1438" t="4287"/>
          <a:stretch/>
        </p:blipFill>
        <p:spPr>
          <a:xfrm>
            <a:off x="2454547" y="2332175"/>
            <a:ext cx="3989403" cy="26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4"/>
          <p:cNvSpPr txBox="1"/>
          <p:nvPr/>
        </p:nvSpPr>
        <p:spPr>
          <a:xfrm>
            <a:off x="6074765" y="3812426"/>
            <a:ext cx="1696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(x from - 1.3 to 1.3)</a:t>
            </a:r>
            <a:endParaRPr/>
          </a:p>
        </p:txBody>
      </p:sp>
      <p:pic>
        <p:nvPicPr>
          <p:cNvPr id="633" name="Google Shape;633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2474" y="2345445"/>
            <a:ext cx="360000" cy="35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643" name="Google Shape;64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5" name="Google Shape;645;p75"/>
          <p:cNvSpPr txBox="1"/>
          <p:nvPr/>
        </p:nvSpPr>
        <p:spPr>
          <a:xfrm>
            <a:off x="470475" y="1628825"/>
            <a:ext cx="6205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6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Ограниченность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есть ли максимальное и минимальное значения функции на множестве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foxford.ru/wiki/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6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Периодичность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rgbClr val="684AE0"/>
                </a:solidFill>
                <a:latin typeface="Cambria Math"/>
                <a:ea typeface="Cambria Math"/>
                <a:cs typeface="Cambria Math"/>
                <a:sym typeface="Cambria Math"/>
              </a:rPr>
              <a:t>f(x+T)=f(x)</a:t>
            </a:r>
            <a:endParaRPr sz="1500">
              <a:solidFill>
                <a:srgbClr val="684AE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6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Монотонность функции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(нужны производные или график)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6" name="Google Shape;646;p75"/>
          <p:cNvSpPr txBox="1"/>
          <p:nvPr/>
        </p:nvSpPr>
        <p:spPr>
          <a:xfrm>
            <a:off x="652712" y="3167401"/>
            <a:ext cx="120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7" name="Google Shape;64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6"/>
          <p:cNvSpPr txBox="1"/>
          <p:nvPr>
            <p:ph type="title"/>
          </p:nvPr>
        </p:nvSpPr>
        <p:spPr>
          <a:xfrm>
            <a:off x="476250" y="2288701"/>
            <a:ext cx="4596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500"/>
              <a:t>Предел функции</a:t>
            </a:r>
            <a:endParaRPr sz="3500"/>
          </a:p>
        </p:txBody>
      </p:sp>
      <p:sp>
        <p:nvSpPr>
          <p:cNvPr id="657" name="Google Shape;657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25" y="1858275"/>
            <a:ext cx="3621727" cy="250309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6"/>
          <p:cNvSpPr txBox="1"/>
          <p:nvPr/>
        </p:nvSpPr>
        <p:spPr>
          <a:xfrm>
            <a:off x="818600" y="241800"/>
            <a:ext cx="4596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sz="2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Нахождение предела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2" name="Google Shape;672;p77"/>
          <p:cNvSpPr txBox="1"/>
          <p:nvPr/>
        </p:nvSpPr>
        <p:spPr>
          <a:xfrm>
            <a:off x="470475" y="2157200"/>
            <a:ext cx="55386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Подставляем в функцию значение, к которому стремится «икс»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Устанавливаем вид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неопределенности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3" name="Google Shape;673;p7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84" name="Google Shape;684;p78"/>
          <p:cNvPicPr preferRelativeResize="0"/>
          <p:nvPr/>
        </p:nvPicPr>
        <p:blipFill rotWithShape="1">
          <a:blip r:embed="rId4">
            <a:alphaModFix/>
          </a:blip>
          <a:srcRect b="64312" l="0" r="41455" t="16037"/>
          <a:stretch/>
        </p:blipFill>
        <p:spPr>
          <a:xfrm>
            <a:off x="637175" y="1570200"/>
            <a:ext cx="3714975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8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457200" y="205978"/>
            <a:ext cx="82296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Задача 2 (1)</a:t>
            </a:r>
            <a:endParaRPr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95536" y="111358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(ложь; sgn(0)=0):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 (истина): </a:t>
            </a:r>
            <a:endParaRPr/>
          </a:p>
        </p:txBody>
      </p:sp>
      <p:pic>
        <p:nvPicPr>
          <p:cNvPr id="351" name="Google Shape;3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74" y="1223227"/>
            <a:ext cx="2589575" cy="5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229" y="1840730"/>
            <a:ext cx="2228831" cy="352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-sgn-function-in-cpp How to Implement The Sgn Function in C++? c / c++ math programming languages " id="353" name="Google Shape;35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7600" y="2149150"/>
            <a:ext cx="3404800" cy="26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7" name="Google Shape;697;p79"/>
          <p:cNvPicPr preferRelativeResize="0"/>
          <p:nvPr/>
        </p:nvPicPr>
        <p:blipFill rotWithShape="1">
          <a:blip r:embed="rId4">
            <a:alphaModFix/>
          </a:blip>
          <a:srcRect b="64312" l="0" r="37063" t="16037"/>
          <a:stretch/>
        </p:blipFill>
        <p:spPr>
          <a:xfrm>
            <a:off x="637175" y="1570200"/>
            <a:ext cx="3993800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6402" y="2681825"/>
            <a:ext cx="3931200" cy="1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9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9"/>
          <p:cNvSpPr/>
          <p:nvPr/>
        </p:nvSpPr>
        <p:spPr>
          <a:xfrm>
            <a:off x="4799700" y="1128000"/>
            <a:ext cx="36750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9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84AE0"/>
                </a:solidFill>
              </a:rPr>
              <a:t>Разделить на «икс в старшей степени»</a:t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702" name="Google Shape;702;p79"/>
          <p:cNvPicPr preferRelativeResize="0"/>
          <p:nvPr/>
        </p:nvPicPr>
        <p:blipFill rotWithShape="1">
          <a:blip r:embed="rId7">
            <a:alphaModFix/>
          </a:blip>
          <a:srcRect b="0" l="0" r="1729" t="4058"/>
          <a:stretch/>
        </p:blipFill>
        <p:spPr>
          <a:xfrm>
            <a:off x="2685575" y="2494500"/>
            <a:ext cx="4510026" cy="2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  <p:pic>
        <p:nvPicPr>
          <p:cNvPr id="704" name="Google Shape;704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8050" y="4098725"/>
            <a:ext cx="793925" cy="4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750" y="4622738"/>
            <a:ext cx="162075" cy="38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6" name="Google Shape;716;p80"/>
          <p:cNvPicPr preferRelativeResize="0"/>
          <p:nvPr/>
        </p:nvPicPr>
        <p:blipFill rotWithShape="1">
          <a:blip r:embed="rId4">
            <a:alphaModFix/>
          </a:blip>
          <a:srcRect b="45203" l="0" r="36828" t="16038"/>
          <a:stretch/>
        </p:blipFill>
        <p:spPr>
          <a:xfrm>
            <a:off x="637175" y="1570200"/>
            <a:ext cx="4008474" cy="15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0"/>
          <p:cNvSpPr/>
          <p:nvPr/>
        </p:nvSpPr>
        <p:spPr>
          <a:xfrm>
            <a:off x="3464325" y="2325950"/>
            <a:ext cx="1540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80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0"/>
          <p:cNvSpPr/>
          <p:nvPr/>
        </p:nvSpPr>
        <p:spPr>
          <a:xfrm>
            <a:off x="4799700" y="1128000"/>
            <a:ext cx="36750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0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Разделить на «икс в старшей степени»</a:t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721" name="Google Shape;721;p8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32" name="Google Shape;732;p81"/>
          <p:cNvPicPr preferRelativeResize="0"/>
          <p:nvPr/>
        </p:nvPicPr>
        <p:blipFill rotWithShape="1">
          <a:blip r:embed="rId4">
            <a:alphaModFix/>
          </a:blip>
          <a:srcRect b="22850" l="0" r="36828" t="16036"/>
          <a:stretch/>
        </p:blipFill>
        <p:spPr>
          <a:xfrm>
            <a:off x="637175" y="1570200"/>
            <a:ext cx="4008474" cy="24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1"/>
          <p:cNvSpPr/>
          <p:nvPr/>
        </p:nvSpPr>
        <p:spPr>
          <a:xfrm>
            <a:off x="3501000" y="3165150"/>
            <a:ext cx="1540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81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46" name="Google Shape;746;p82"/>
          <p:cNvPicPr preferRelativeResize="0"/>
          <p:nvPr/>
        </p:nvPicPr>
        <p:blipFill rotWithShape="1">
          <a:blip r:embed="rId4">
            <a:alphaModFix/>
          </a:blip>
          <a:srcRect b="22850" l="0" r="36828" t="16036"/>
          <a:stretch/>
        </p:blipFill>
        <p:spPr>
          <a:xfrm>
            <a:off x="637175" y="1570200"/>
            <a:ext cx="4008474" cy="24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2"/>
          <p:cNvSpPr/>
          <p:nvPr/>
        </p:nvSpPr>
        <p:spPr>
          <a:xfrm>
            <a:off x="4227400" y="3165150"/>
            <a:ext cx="1540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15" y="3246988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2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61" name="Google Shape;761;p83"/>
          <p:cNvPicPr preferRelativeResize="0"/>
          <p:nvPr/>
        </p:nvPicPr>
        <p:blipFill rotWithShape="1">
          <a:blip r:embed="rId4">
            <a:alphaModFix/>
          </a:blip>
          <a:srcRect b="0" l="0" r="5490" t="16036"/>
          <a:stretch/>
        </p:blipFill>
        <p:spPr>
          <a:xfrm>
            <a:off x="637175" y="1570200"/>
            <a:ext cx="59969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3"/>
          <p:cNvSpPr/>
          <p:nvPr/>
        </p:nvSpPr>
        <p:spPr>
          <a:xfrm>
            <a:off x="4799700" y="4165675"/>
            <a:ext cx="1446900" cy="50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3"/>
          <p:cNvSpPr txBox="1"/>
          <p:nvPr>
            <p:ph type="title"/>
          </p:nvPr>
        </p:nvSpPr>
        <p:spPr>
          <a:xfrm>
            <a:off x="4875925" y="4216062"/>
            <a:ext cx="1320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Разложить </a:t>
            </a:r>
            <a:br>
              <a:rPr lang="ru">
                <a:solidFill>
                  <a:srgbClr val="684AE0"/>
                </a:solidFill>
              </a:rPr>
            </a:br>
            <a:r>
              <a:rPr lang="ru">
                <a:solidFill>
                  <a:srgbClr val="684AE0"/>
                </a:solidFill>
              </a:rPr>
              <a:t>на множители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764" name="Google Shape;76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15" y="3246988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3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77" name="Google Shape;777;p84"/>
          <p:cNvPicPr preferRelativeResize="0"/>
          <p:nvPr/>
        </p:nvPicPr>
        <p:blipFill rotWithShape="1">
          <a:blip r:embed="rId4">
            <a:alphaModFix/>
          </a:blip>
          <a:srcRect b="0" l="0" r="5490" t="16036"/>
          <a:stretch/>
        </p:blipFill>
        <p:spPr>
          <a:xfrm>
            <a:off x="637175" y="1570200"/>
            <a:ext cx="59969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4"/>
          <p:cNvSpPr/>
          <p:nvPr/>
        </p:nvSpPr>
        <p:spPr>
          <a:xfrm>
            <a:off x="4799700" y="4165675"/>
            <a:ext cx="1446900" cy="50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4"/>
          <p:cNvSpPr txBox="1"/>
          <p:nvPr>
            <p:ph type="title"/>
          </p:nvPr>
        </p:nvSpPr>
        <p:spPr>
          <a:xfrm>
            <a:off x="4875925" y="4216062"/>
            <a:ext cx="1320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Разложить </a:t>
            </a:r>
            <a:br>
              <a:rPr lang="ru">
                <a:solidFill>
                  <a:srgbClr val="684AE0"/>
                </a:solidFill>
              </a:rPr>
            </a:br>
            <a:r>
              <a:rPr lang="ru">
                <a:solidFill>
                  <a:srgbClr val="684AE0"/>
                </a:solidFill>
              </a:rPr>
              <a:t>на множители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780" name="Google Shape;780;p84"/>
          <p:cNvSpPr/>
          <p:nvPr/>
        </p:nvSpPr>
        <p:spPr>
          <a:xfrm>
            <a:off x="6510475" y="4013275"/>
            <a:ext cx="2326200" cy="9744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4"/>
          <p:cNvSpPr txBox="1"/>
          <p:nvPr>
            <p:ph type="title"/>
          </p:nvPr>
        </p:nvSpPr>
        <p:spPr>
          <a:xfrm>
            <a:off x="6567950" y="4077175"/>
            <a:ext cx="22632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FFFFFF"/>
                </a:solidFill>
              </a:rPr>
              <a:t>ax</a:t>
            </a:r>
            <a:r>
              <a:rPr baseline="30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rgbClr val="FFFFFF"/>
                </a:solidFill>
              </a:rPr>
              <a:t>+ bx + c = 0</a:t>
            </a: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FFFFFF"/>
                </a:solidFill>
              </a:rPr>
              <a:t>x</a:t>
            </a:r>
            <a:r>
              <a:rPr baseline="-25000" lang="ru" sz="1300">
                <a:solidFill>
                  <a:srgbClr val="FFFFFF"/>
                </a:solidFill>
              </a:rPr>
              <a:t>1</a:t>
            </a:r>
            <a:r>
              <a:rPr lang="ru" sz="1300">
                <a:solidFill>
                  <a:schemeClr val="lt1"/>
                </a:solidFill>
              </a:rPr>
              <a:t>, </a:t>
            </a:r>
            <a:r>
              <a:rPr lang="ru" sz="1300">
                <a:solidFill>
                  <a:srgbClr val="FFFFFF"/>
                </a:solidFill>
              </a:rPr>
              <a:t>x</a:t>
            </a:r>
            <a:r>
              <a:rPr baseline="-25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chemeClr val="lt1"/>
                </a:solidFill>
              </a:rPr>
              <a:t> – корни,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lt1"/>
                </a:solidFill>
              </a:rPr>
              <a:t>Тогда </a:t>
            </a:r>
            <a:br>
              <a:rPr lang="ru" sz="1300">
                <a:solidFill>
                  <a:schemeClr val="lt1"/>
                </a:solidFill>
              </a:rPr>
            </a:br>
            <a:r>
              <a:rPr lang="ru" sz="1300">
                <a:solidFill>
                  <a:srgbClr val="FFFFFF"/>
                </a:solidFill>
              </a:rPr>
              <a:t>ax</a:t>
            </a:r>
            <a:r>
              <a:rPr baseline="30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rgbClr val="FFFFFF"/>
                </a:solidFill>
              </a:rPr>
              <a:t>+ bx + c </a:t>
            </a:r>
            <a:r>
              <a:rPr lang="ru" sz="1300">
                <a:solidFill>
                  <a:schemeClr val="lt1"/>
                </a:solidFill>
              </a:rPr>
              <a:t>=</a:t>
            </a:r>
            <a:r>
              <a:rPr lang="ru" sz="1300">
                <a:solidFill>
                  <a:srgbClr val="FFFFFF"/>
                </a:solidFill>
              </a:rPr>
              <a:t> </a:t>
            </a:r>
            <a:r>
              <a:rPr lang="ru" sz="1300">
                <a:solidFill>
                  <a:srgbClr val="FFFFFF"/>
                </a:solidFill>
              </a:rPr>
              <a:t>a (x – x</a:t>
            </a:r>
            <a:r>
              <a:rPr baseline="-25000" lang="ru" sz="1300">
                <a:solidFill>
                  <a:srgbClr val="FFFFFF"/>
                </a:solidFill>
              </a:rPr>
              <a:t>1</a:t>
            </a:r>
            <a:r>
              <a:rPr lang="ru" sz="1300">
                <a:solidFill>
                  <a:srgbClr val="FFFFFF"/>
                </a:solidFill>
              </a:rPr>
              <a:t>) (x – x</a:t>
            </a:r>
            <a:r>
              <a:rPr baseline="-25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rgbClr val="FFFFFF"/>
                </a:solidFill>
              </a:rPr>
              <a:t>)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782" name="Google Shape;78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15" y="3246988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4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95" name="Google Shape;795;p85"/>
          <p:cNvPicPr preferRelativeResize="0"/>
          <p:nvPr/>
        </p:nvPicPr>
        <p:blipFill rotWithShape="1">
          <a:blip r:embed="rId4">
            <a:alphaModFix/>
          </a:blip>
          <a:srcRect b="51300" l="0" r="10297" t="19986"/>
          <a:stretch/>
        </p:blipFill>
        <p:spPr>
          <a:xfrm>
            <a:off x="738525" y="1840725"/>
            <a:ext cx="6085226" cy="7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5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6082675" y="1948350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08" name="Google Shape;808;p86"/>
          <p:cNvPicPr preferRelativeResize="0"/>
          <p:nvPr/>
        </p:nvPicPr>
        <p:blipFill rotWithShape="1">
          <a:blip r:embed="rId4">
            <a:alphaModFix/>
          </a:blip>
          <a:srcRect b="6935" l="0" r="4888" t="19986"/>
          <a:stretch/>
        </p:blipFill>
        <p:spPr>
          <a:xfrm>
            <a:off x="738525" y="1840725"/>
            <a:ext cx="6452101" cy="19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6"/>
          <p:cNvSpPr/>
          <p:nvPr/>
        </p:nvSpPr>
        <p:spPr>
          <a:xfrm>
            <a:off x="4475800" y="2967025"/>
            <a:ext cx="2128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6"/>
          <p:cNvSpPr/>
          <p:nvPr/>
        </p:nvSpPr>
        <p:spPr>
          <a:xfrm>
            <a:off x="4799700" y="1128000"/>
            <a:ext cx="36750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6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Разделить на «икс в старшей степени»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812" name="Google Shape;812;p86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764063" y="3070962"/>
            <a:ext cx="462275" cy="5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6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6082675" y="1948350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25" name="Google Shape;825;p87"/>
          <p:cNvPicPr preferRelativeResize="0"/>
          <p:nvPr/>
        </p:nvPicPr>
        <p:blipFill rotWithShape="1">
          <a:blip r:embed="rId4">
            <a:alphaModFix/>
          </a:blip>
          <a:srcRect b="6935" l="0" r="4888" t="19986"/>
          <a:stretch/>
        </p:blipFill>
        <p:spPr>
          <a:xfrm>
            <a:off x="738525" y="1840725"/>
            <a:ext cx="6452101" cy="19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7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764063" y="3070962"/>
            <a:ext cx="462275" cy="5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7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6082675" y="1948350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39" name="Google Shape;839;p88"/>
          <p:cNvPicPr preferRelativeResize="0"/>
          <p:nvPr/>
        </p:nvPicPr>
        <p:blipFill rotWithShape="1">
          <a:blip r:embed="rId4">
            <a:alphaModFix/>
          </a:blip>
          <a:srcRect b="41825" l="0" r="44745" t="24522"/>
          <a:stretch/>
        </p:blipFill>
        <p:spPr>
          <a:xfrm>
            <a:off x="642450" y="2374125"/>
            <a:ext cx="3796650" cy="8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890" y="2374125"/>
            <a:ext cx="531220" cy="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(2)</a:t>
            </a:r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407850" y="117001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" sz="2400"/>
              <a:t>Исходное (-; теорема Ферма):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ru" sz="2400"/>
              <a:t>Отрицание (+):</a:t>
            </a:r>
            <a:endParaRPr sz="24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61" name="Google Shape;3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707653"/>
            <a:ext cx="3493294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8" y="2610655"/>
            <a:ext cx="3500438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4" name="Google Shape;36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900" y="3093207"/>
            <a:ext cx="6388652" cy="10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3"/>
          <p:cNvSpPr/>
          <p:nvPr/>
        </p:nvSpPr>
        <p:spPr>
          <a:xfrm>
            <a:off x="2513575" y="3828525"/>
            <a:ext cx="1846500" cy="197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52" name="Google Shape;852;p89"/>
          <p:cNvPicPr preferRelativeResize="0"/>
          <p:nvPr/>
        </p:nvPicPr>
        <p:blipFill rotWithShape="1">
          <a:blip r:embed="rId4">
            <a:alphaModFix/>
          </a:blip>
          <a:srcRect b="5874" l="0" r="3203" t="24521"/>
          <a:stretch/>
        </p:blipFill>
        <p:spPr>
          <a:xfrm>
            <a:off x="642450" y="2374125"/>
            <a:ext cx="6650901" cy="17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9"/>
          <p:cNvSpPr/>
          <p:nvPr/>
        </p:nvSpPr>
        <p:spPr>
          <a:xfrm>
            <a:off x="818600" y="1699239"/>
            <a:ext cx="3063000" cy="57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9"/>
          <p:cNvSpPr txBox="1"/>
          <p:nvPr>
            <p:ph type="title"/>
          </p:nvPr>
        </p:nvSpPr>
        <p:spPr>
          <a:xfrm>
            <a:off x="931500" y="1793601"/>
            <a:ext cx="2876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Разложить на множители </a:t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84AE0"/>
                </a:solidFill>
              </a:rPr>
              <a:t>ax</a:t>
            </a:r>
            <a:r>
              <a:rPr baseline="30000" lang="ru">
                <a:solidFill>
                  <a:srgbClr val="684AE0"/>
                </a:solidFill>
              </a:rPr>
              <a:t>2</a:t>
            </a:r>
            <a:r>
              <a:rPr lang="ru">
                <a:solidFill>
                  <a:srgbClr val="684AE0"/>
                </a:solidFill>
              </a:rPr>
              <a:t>+ bx + c = a (x – x</a:t>
            </a:r>
            <a:r>
              <a:rPr baseline="-25000" lang="ru">
                <a:solidFill>
                  <a:srgbClr val="684AE0"/>
                </a:solidFill>
              </a:rPr>
              <a:t>1</a:t>
            </a:r>
            <a:r>
              <a:rPr lang="ru">
                <a:solidFill>
                  <a:srgbClr val="684AE0"/>
                </a:solidFill>
              </a:rPr>
              <a:t>) (x – x</a:t>
            </a:r>
            <a:r>
              <a:rPr baseline="-25000" lang="ru">
                <a:solidFill>
                  <a:srgbClr val="684AE0"/>
                </a:solidFill>
              </a:rPr>
              <a:t>2</a:t>
            </a:r>
            <a:r>
              <a:rPr lang="ru">
                <a:solidFill>
                  <a:srgbClr val="684AE0"/>
                </a:solidFill>
              </a:rPr>
              <a:t>)</a:t>
            </a:r>
            <a:endParaRPr sz="1700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855" name="Google Shape;855;p89"/>
          <p:cNvSpPr/>
          <p:nvPr/>
        </p:nvSpPr>
        <p:spPr>
          <a:xfrm>
            <a:off x="818600" y="4341775"/>
            <a:ext cx="21237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9"/>
          <p:cNvSpPr txBox="1"/>
          <p:nvPr>
            <p:ph type="title"/>
          </p:nvPr>
        </p:nvSpPr>
        <p:spPr>
          <a:xfrm>
            <a:off x="931506" y="4414150"/>
            <a:ext cx="1908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Поделить столбиком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857" name="Google Shape;85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890" y="2374125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827" y="3328000"/>
            <a:ext cx="531220" cy="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9"/>
          <p:cNvSpPr txBox="1"/>
          <p:nvPr>
            <p:ph type="title"/>
          </p:nvPr>
        </p:nvSpPr>
        <p:spPr>
          <a:xfrm>
            <a:off x="5627435" y="3731775"/>
            <a:ext cx="162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>
                <a:solidFill>
                  <a:srgbClr val="684AE0"/>
                </a:solidFill>
                <a:highlight>
                  <a:srgbClr val="FFFFFF"/>
                </a:highlight>
              </a:rPr>
              <a:t>?</a:t>
            </a:r>
            <a:endParaRPr sz="2000">
              <a:solidFill>
                <a:srgbClr val="684AE0"/>
              </a:solidFill>
              <a:highlight>
                <a:srgbClr val="FFFFFF"/>
              </a:highlight>
            </a:endParaRPr>
          </a:p>
        </p:txBody>
      </p:sp>
      <p:sp>
        <p:nvSpPr>
          <p:cNvPr id="860" name="Google Shape;860;p89"/>
          <p:cNvSpPr txBox="1"/>
          <p:nvPr>
            <p:ph type="title"/>
          </p:nvPr>
        </p:nvSpPr>
        <p:spPr>
          <a:xfrm>
            <a:off x="5627435" y="3386925"/>
            <a:ext cx="162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>
                <a:solidFill>
                  <a:srgbClr val="684AE0"/>
                </a:solidFill>
                <a:highlight>
                  <a:srgbClr val="FFFFFF"/>
                </a:highlight>
              </a:rPr>
              <a:t>?</a:t>
            </a:r>
            <a:endParaRPr sz="2000">
              <a:solidFill>
                <a:srgbClr val="684AE0"/>
              </a:solidFill>
              <a:highlight>
                <a:srgbClr val="FFFFFF"/>
              </a:highlight>
            </a:endParaRPr>
          </a:p>
        </p:txBody>
      </p:sp>
      <p:sp>
        <p:nvSpPr>
          <p:cNvPr id="861" name="Google Shape;861;p8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72" name="Google Shape;872;p90"/>
          <p:cNvPicPr preferRelativeResize="0"/>
          <p:nvPr/>
        </p:nvPicPr>
        <p:blipFill rotWithShape="1">
          <a:blip r:embed="rId4">
            <a:alphaModFix/>
          </a:blip>
          <a:srcRect b="64806" l="0" r="0" t="21271"/>
          <a:stretch/>
        </p:blipFill>
        <p:spPr>
          <a:xfrm>
            <a:off x="2391200" y="2112300"/>
            <a:ext cx="4024075" cy="4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9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84" name="Google Shape;884;p91"/>
          <p:cNvPicPr preferRelativeResize="0"/>
          <p:nvPr/>
        </p:nvPicPr>
        <p:blipFill rotWithShape="1">
          <a:blip r:embed="rId4">
            <a:alphaModFix/>
          </a:blip>
          <a:srcRect b="44345" l="0" r="0" t="21272"/>
          <a:stretch/>
        </p:blipFill>
        <p:spPr>
          <a:xfrm>
            <a:off x="2391200" y="2112300"/>
            <a:ext cx="4024075" cy="9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1"/>
          <p:cNvSpPr/>
          <p:nvPr/>
        </p:nvSpPr>
        <p:spPr>
          <a:xfrm>
            <a:off x="5282900" y="2571750"/>
            <a:ext cx="2128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97" name="Google Shape;897;p92"/>
          <p:cNvPicPr preferRelativeResize="0"/>
          <p:nvPr/>
        </p:nvPicPr>
        <p:blipFill rotWithShape="1">
          <a:blip r:embed="rId4">
            <a:alphaModFix/>
          </a:blip>
          <a:srcRect b="25150" l="0" r="0" t="21270"/>
          <a:stretch/>
        </p:blipFill>
        <p:spPr>
          <a:xfrm>
            <a:off x="2391200" y="2112300"/>
            <a:ext cx="4024075" cy="15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2"/>
          <p:cNvSpPr/>
          <p:nvPr/>
        </p:nvSpPr>
        <p:spPr>
          <a:xfrm>
            <a:off x="5744350" y="2373700"/>
            <a:ext cx="2128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10" name="Google Shape;910;p93"/>
          <p:cNvPicPr preferRelativeResize="0"/>
          <p:nvPr/>
        </p:nvPicPr>
        <p:blipFill rotWithShape="1">
          <a:blip r:embed="rId4">
            <a:alphaModFix/>
          </a:blip>
          <a:srcRect b="8983" l="0" r="0" t="21272"/>
          <a:stretch/>
        </p:blipFill>
        <p:spPr>
          <a:xfrm>
            <a:off x="2391200" y="2112300"/>
            <a:ext cx="4024075" cy="20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22" name="Google Shape;922;p94"/>
          <p:cNvPicPr preferRelativeResize="0"/>
          <p:nvPr/>
        </p:nvPicPr>
        <p:blipFill rotWithShape="1">
          <a:blip r:embed="rId4">
            <a:alphaModFix/>
          </a:blip>
          <a:srcRect b="22035" l="0" r="0" t="14696"/>
          <a:stretch/>
        </p:blipFill>
        <p:spPr>
          <a:xfrm>
            <a:off x="752575" y="1649950"/>
            <a:ext cx="6660124" cy="2503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4"/>
          <p:cNvSpPr/>
          <p:nvPr/>
        </p:nvSpPr>
        <p:spPr>
          <a:xfrm>
            <a:off x="4665750" y="3312875"/>
            <a:ext cx="29430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938" y="16159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202" y="24964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852" y="3376875"/>
            <a:ext cx="493600" cy="7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38" name="Google Shape;938;p95"/>
          <p:cNvPicPr preferRelativeResize="0"/>
          <p:nvPr/>
        </p:nvPicPr>
        <p:blipFill rotWithShape="1">
          <a:blip r:embed="rId4">
            <a:alphaModFix/>
          </a:blip>
          <a:srcRect b="0" l="0" r="0" t="14697"/>
          <a:stretch/>
        </p:blipFill>
        <p:spPr>
          <a:xfrm>
            <a:off x="752564" y="1649950"/>
            <a:ext cx="6660124" cy="3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938" y="16159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202" y="24964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852" y="3376875"/>
            <a:ext cx="493600" cy="7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53" name="Google Shape;953;p96"/>
          <p:cNvPicPr preferRelativeResize="0"/>
          <p:nvPr/>
        </p:nvPicPr>
        <p:blipFill rotWithShape="1">
          <a:blip r:embed="rId4">
            <a:alphaModFix/>
          </a:blip>
          <a:srcRect b="57672" l="0" r="0" t="15958"/>
          <a:stretch/>
        </p:blipFill>
        <p:spPr>
          <a:xfrm>
            <a:off x="779125" y="1678825"/>
            <a:ext cx="5675701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97"/>
          <p:cNvPicPr preferRelativeResize="0"/>
          <p:nvPr/>
        </p:nvPicPr>
        <p:blipFill rotWithShape="1">
          <a:blip r:embed="rId3">
            <a:alphaModFix/>
          </a:blip>
          <a:srcRect b="31346" l="0" r="0" t="15960"/>
          <a:stretch/>
        </p:blipFill>
        <p:spPr>
          <a:xfrm>
            <a:off x="779125" y="1678825"/>
            <a:ext cx="5675701" cy="1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7"/>
          <p:cNvSpPr/>
          <p:nvPr/>
        </p:nvSpPr>
        <p:spPr>
          <a:xfrm>
            <a:off x="4799700" y="1595139"/>
            <a:ext cx="2743200" cy="67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601" y="1894501"/>
            <a:ext cx="2578315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968" name="Google Shape;968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97"/>
          <p:cNvSpPr/>
          <p:nvPr/>
        </p:nvSpPr>
        <p:spPr>
          <a:xfrm>
            <a:off x="4799700" y="1128000"/>
            <a:ext cx="38805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7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Умножить на </a:t>
            </a:r>
            <a:r>
              <a:rPr lang="ru">
                <a:solidFill>
                  <a:srgbClr val="684AE0"/>
                </a:solidFill>
              </a:rPr>
              <a:t>сопряженный</a:t>
            </a:r>
            <a:r>
              <a:rPr lang="ru">
                <a:solidFill>
                  <a:srgbClr val="684AE0"/>
                </a:solidFill>
              </a:rPr>
              <a:t> множитель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972" name="Google Shape;972;p97"/>
          <p:cNvSpPr txBox="1"/>
          <p:nvPr>
            <p:ph type="title"/>
          </p:nvPr>
        </p:nvSpPr>
        <p:spPr>
          <a:xfrm>
            <a:off x="4912606" y="1670439"/>
            <a:ext cx="1837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Разность квадратов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973" name="Google Shape;973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84" name="Google Shape;984;p98"/>
          <p:cNvPicPr preferRelativeResize="0"/>
          <p:nvPr/>
        </p:nvPicPr>
        <p:blipFill rotWithShape="1">
          <a:blip r:embed="rId4">
            <a:alphaModFix/>
          </a:blip>
          <a:srcRect b="5942" l="0" r="0" t="15962"/>
          <a:stretch/>
        </p:blipFill>
        <p:spPr>
          <a:xfrm>
            <a:off x="779125" y="1678825"/>
            <a:ext cx="5675701" cy="2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(3)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(+):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351" y="1367130"/>
            <a:ext cx="3421959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4357" y="2498525"/>
            <a:ext cx="3699364" cy="3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97" name="Google Shape;997;p99"/>
          <p:cNvPicPr preferRelativeResize="0"/>
          <p:nvPr/>
        </p:nvPicPr>
        <p:blipFill rotWithShape="1">
          <a:blip r:embed="rId4">
            <a:alphaModFix/>
          </a:blip>
          <a:srcRect b="5942" l="0" r="0" t="15962"/>
          <a:stretch/>
        </p:blipFill>
        <p:spPr>
          <a:xfrm>
            <a:off x="779125" y="1678825"/>
            <a:ext cx="5675701" cy="2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8850" y="4334887"/>
            <a:ext cx="4036250" cy="6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9"/>
          <p:cNvSpPr/>
          <p:nvPr/>
        </p:nvSpPr>
        <p:spPr>
          <a:xfrm>
            <a:off x="1951750" y="3397200"/>
            <a:ext cx="1086000" cy="70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9"/>
          <p:cNvSpPr/>
          <p:nvPr/>
        </p:nvSpPr>
        <p:spPr>
          <a:xfrm>
            <a:off x="1518825" y="4402437"/>
            <a:ext cx="4167600" cy="53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99"/>
          <p:cNvCxnSpPr>
            <a:stCxn id="999" idx="2"/>
          </p:cNvCxnSpPr>
          <p:nvPr/>
        </p:nvCxnSpPr>
        <p:spPr>
          <a:xfrm flipH="1">
            <a:off x="2171950" y="4101600"/>
            <a:ext cx="322800" cy="2934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2" name="Google Shape;100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14" name="Google Shape;1014;p100"/>
          <p:cNvPicPr preferRelativeResize="0"/>
          <p:nvPr/>
        </p:nvPicPr>
        <p:blipFill rotWithShape="1">
          <a:blip r:embed="rId4">
            <a:alphaModFix/>
          </a:blip>
          <a:srcRect b="60930" l="0" r="0" t="14404"/>
          <a:stretch/>
        </p:blipFill>
        <p:spPr>
          <a:xfrm>
            <a:off x="735200" y="1750475"/>
            <a:ext cx="6314325" cy="8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864" y="18221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Google Shape;102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27" name="Google Shape;1027;p101"/>
          <p:cNvPicPr preferRelativeResize="0"/>
          <p:nvPr/>
        </p:nvPicPr>
        <p:blipFill rotWithShape="1">
          <a:blip r:embed="rId4">
            <a:alphaModFix/>
          </a:blip>
          <a:srcRect b="34598" l="0" r="0" t="14402"/>
          <a:stretch/>
        </p:blipFill>
        <p:spPr>
          <a:xfrm>
            <a:off x="735200" y="1750475"/>
            <a:ext cx="6314325" cy="1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649" y="1461300"/>
            <a:ext cx="3516300" cy="34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5764" y="2010029"/>
            <a:ext cx="3516300" cy="34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1"/>
          <p:cNvSpPr/>
          <p:nvPr/>
        </p:nvSpPr>
        <p:spPr>
          <a:xfrm>
            <a:off x="4799700" y="1128000"/>
            <a:ext cx="3711600" cy="13617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01"/>
          <p:cNvSpPr txBox="1"/>
          <p:nvPr>
            <p:ph type="title"/>
          </p:nvPr>
        </p:nvSpPr>
        <p:spPr>
          <a:xfrm>
            <a:off x="4912600" y="1203332"/>
            <a:ext cx="1837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684AE0"/>
                </a:solidFill>
              </a:rPr>
              <a:t>Сумма кубов</a:t>
            </a:r>
            <a:endParaRPr b="1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684AE0"/>
                </a:solidFill>
              </a:rPr>
              <a:t>Разность кубов</a:t>
            </a:r>
            <a:endParaRPr b="1">
              <a:solidFill>
                <a:srgbClr val="684AE0"/>
              </a:solidFill>
            </a:endParaRPr>
          </a:p>
        </p:txBody>
      </p:sp>
      <p:pic>
        <p:nvPicPr>
          <p:cNvPr id="1032" name="Google Shape;1032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5864" y="18221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44" name="Google Shape;1044;p102"/>
          <p:cNvPicPr preferRelativeResize="0"/>
          <p:nvPr/>
        </p:nvPicPr>
        <p:blipFill rotWithShape="1">
          <a:blip r:embed="rId4">
            <a:alphaModFix/>
          </a:blip>
          <a:srcRect b="10134" l="0" r="0" t="14405"/>
          <a:stretch/>
        </p:blipFill>
        <p:spPr>
          <a:xfrm>
            <a:off x="735200" y="1750475"/>
            <a:ext cx="6314325" cy="25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864" y="18221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3"/>
          <p:cNvSpPr txBox="1"/>
          <p:nvPr>
            <p:ph type="title"/>
          </p:nvPr>
        </p:nvSpPr>
        <p:spPr>
          <a:xfrm>
            <a:off x="452850" y="1034725"/>
            <a:ext cx="69213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Формулы сокращенного умножения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57" name="Google Shape;1057;p103"/>
          <p:cNvPicPr preferRelativeResize="0"/>
          <p:nvPr/>
        </p:nvPicPr>
        <p:blipFill rotWithShape="1">
          <a:blip r:embed="rId4">
            <a:alphaModFix/>
          </a:blip>
          <a:srcRect b="0" l="0" r="0" t="17648"/>
          <a:stretch/>
        </p:blipFill>
        <p:spPr>
          <a:xfrm>
            <a:off x="1015900" y="1703324"/>
            <a:ext cx="5441800" cy="30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0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0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69" name="Google Shape;1069;p104"/>
          <p:cNvPicPr preferRelativeResize="0"/>
          <p:nvPr/>
        </p:nvPicPr>
        <p:blipFill rotWithShape="1">
          <a:blip r:embed="rId4">
            <a:alphaModFix/>
          </a:blip>
          <a:srcRect b="0" l="0" r="0" t="16915"/>
          <a:stretch/>
        </p:blipFill>
        <p:spPr>
          <a:xfrm>
            <a:off x="780688" y="1827014"/>
            <a:ext cx="6105101" cy="2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4"/>
          <p:cNvSpPr/>
          <p:nvPr/>
        </p:nvSpPr>
        <p:spPr>
          <a:xfrm>
            <a:off x="3507275" y="3756725"/>
            <a:ext cx="25680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826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989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102" y="2978038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889" y="3837251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11" y="3149413"/>
            <a:ext cx="775004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5"/>
          <p:cNvPicPr preferRelativeResize="0"/>
          <p:nvPr/>
        </p:nvPicPr>
        <p:blipFill rotWithShape="1">
          <a:blip r:embed="rId4">
            <a:alphaModFix/>
          </a:blip>
          <a:srcRect b="0" l="0" r="0" t="16915"/>
          <a:stretch/>
        </p:blipFill>
        <p:spPr>
          <a:xfrm>
            <a:off x="780688" y="1827014"/>
            <a:ext cx="6105101" cy="2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5"/>
          <p:cNvSpPr/>
          <p:nvPr/>
        </p:nvSpPr>
        <p:spPr>
          <a:xfrm>
            <a:off x="4399787" y="3834400"/>
            <a:ext cx="325500" cy="3255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05"/>
          <p:cNvSpPr/>
          <p:nvPr/>
        </p:nvSpPr>
        <p:spPr>
          <a:xfrm>
            <a:off x="4311739" y="4159900"/>
            <a:ext cx="325500" cy="3255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826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989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102" y="2978038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889" y="3837251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11" y="3149413"/>
            <a:ext cx="775004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0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5" name="Google Shape;1095;p10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06" name="Google Shape;1106;p106"/>
          <p:cNvPicPr preferRelativeResize="0"/>
          <p:nvPr/>
        </p:nvPicPr>
        <p:blipFill rotWithShape="1">
          <a:blip r:embed="rId4">
            <a:alphaModFix/>
          </a:blip>
          <a:srcRect b="64831" l="0" r="55720" t="11149"/>
          <a:stretch/>
        </p:blipFill>
        <p:spPr>
          <a:xfrm>
            <a:off x="719925" y="1679325"/>
            <a:ext cx="2215024" cy="6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06"/>
          <p:cNvSpPr/>
          <p:nvPr/>
        </p:nvSpPr>
        <p:spPr>
          <a:xfrm>
            <a:off x="5051143" y="2461750"/>
            <a:ext cx="15084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0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20" name="Google Shape;1120;p107"/>
          <p:cNvPicPr preferRelativeResize="0"/>
          <p:nvPr/>
        </p:nvPicPr>
        <p:blipFill rotWithShape="1">
          <a:blip r:embed="rId4">
            <a:alphaModFix/>
          </a:blip>
          <a:srcRect b="65467" l="0" r="11426" t="11149"/>
          <a:stretch/>
        </p:blipFill>
        <p:spPr>
          <a:xfrm>
            <a:off x="719925" y="1679325"/>
            <a:ext cx="4430899" cy="6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07"/>
          <p:cNvSpPr/>
          <p:nvPr/>
        </p:nvSpPr>
        <p:spPr>
          <a:xfrm>
            <a:off x="2893979" y="2351700"/>
            <a:ext cx="24990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8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rgbClr val="000000"/>
                </a:solidFill>
              </a:rPr>
              <a:t>Предел функции</a:t>
            </a:r>
            <a:endParaRPr b="0" sz="1300">
              <a:solidFill>
                <a:srgbClr val="000000"/>
              </a:solidFill>
            </a:endParaRPr>
          </a:p>
        </p:txBody>
      </p:sp>
      <p:sp>
        <p:nvSpPr>
          <p:cNvPr id="1129" name="Google Shape;1129;p108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08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08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8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8"/>
          <p:cNvSpPr txBox="1"/>
          <p:nvPr/>
        </p:nvSpPr>
        <p:spPr>
          <a:xfrm>
            <a:off x="2387500" y="1831151"/>
            <a:ext cx="3749700" cy="103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8"/>
          <p:cNvSpPr txBox="1"/>
          <p:nvPr/>
        </p:nvSpPr>
        <p:spPr>
          <a:xfrm>
            <a:off x="2498878" y="3307084"/>
            <a:ext cx="3824100" cy="93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8"/>
          <p:cNvSpPr txBox="1"/>
          <p:nvPr>
            <p:ph idx="4294967295"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(4)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Исходное(-):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Отрицание(+):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907" y="1356208"/>
            <a:ext cx="2754306" cy="30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33" y="1862147"/>
            <a:ext cx="664369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5817" y="1840717"/>
            <a:ext cx="1907381" cy="36433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350" y="2331891"/>
            <a:ext cx="3800475" cy="215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9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9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9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9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9"/>
          <p:cNvSpPr txBox="1"/>
          <p:nvPr/>
        </p:nvSpPr>
        <p:spPr>
          <a:xfrm>
            <a:off x="2459750" y="1937725"/>
            <a:ext cx="4224600" cy="1761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09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rgbClr val="000000"/>
                </a:solidFill>
              </a:rPr>
              <a:t>Предел функции</a:t>
            </a:r>
            <a:endParaRPr b="0" sz="1300">
              <a:solidFill>
                <a:srgbClr val="000000"/>
              </a:solidFill>
            </a:endParaRPr>
          </a:p>
        </p:txBody>
      </p:sp>
      <p:sp>
        <p:nvSpPr>
          <p:cNvPr id="1152" name="Google Shape;1152;p109"/>
          <p:cNvSpPr txBox="1"/>
          <p:nvPr>
            <p:ph idx="4294967295"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0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0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0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10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0"/>
          <p:cNvSpPr txBox="1"/>
          <p:nvPr/>
        </p:nvSpPr>
        <p:spPr>
          <a:xfrm>
            <a:off x="2555700" y="1625200"/>
            <a:ext cx="4032600" cy="31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10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rgbClr val="000000"/>
                </a:solidFill>
              </a:rPr>
              <a:t>Предел функции</a:t>
            </a:r>
            <a:endParaRPr b="0" sz="1300">
              <a:solidFill>
                <a:srgbClr val="000000"/>
              </a:solidFill>
            </a:endParaRPr>
          </a:p>
        </p:txBody>
      </p:sp>
      <p:sp>
        <p:nvSpPr>
          <p:cNvPr id="1166" name="Google Shape;1166;p110"/>
          <p:cNvSpPr txBox="1"/>
          <p:nvPr>
            <p:ph idx="4294967295"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1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77" name="Google Shape;1177;p111"/>
          <p:cNvPicPr preferRelativeResize="0"/>
          <p:nvPr/>
        </p:nvPicPr>
        <p:blipFill rotWithShape="1">
          <a:blip r:embed="rId4">
            <a:alphaModFix/>
          </a:blip>
          <a:srcRect b="46969" l="0" r="11426" t="11148"/>
          <a:stretch/>
        </p:blipFill>
        <p:spPr>
          <a:xfrm>
            <a:off x="719925" y="1679325"/>
            <a:ext cx="4430899" cy="1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1"/>
          <p:cNvSpPr/>
          <p:nvPr/>
        </p:nvSpPr>
        <p:spPr>
          <a:xfrm>
            <a:off x="5065182" y="2344300"/>
            <a:ext cx="30501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1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93" name="Google Shape;1193;p112"/>
          <p:cNvPicPr preferRelativeResize="0"/>
          <p:nvPr/>
        </p:nvPicPr>
        <p:blipFill rotWithShape="1">
          <a:blip r:embed="rId4">
            <a:alphaModFix/>
          </a:blip>
          <a:srcRect b="2319" l="0" r="3660" t="11145"/>
          <a:stretch/>
        </p:blipFill>
        <p:spPr>
          <a:xfrm>
            <a:off x="719925" y="1679325"/>
            <a:ext cx="4819349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2"/>
          <p:cNvSpPr/>
          <p:nvPr/>
        </p:nvSpPr>
        <p:spPr>
          <a:xfrm>
            <a:off x="3157457" y="3378850"/>
            <a:ext cx="30501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753" y="3499787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1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00" y="4356706"/>
            <a:ext cx="1863600" cy="535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3"/>
          <p:cNvSpPr/>
          <p:nvPr/>
        </p:nvSpPr>
        <p:spPr>
          <a:xfrm>
            <a:off x="1122075" y="4307051"/>
            <a:ext cx="1863600" cy="6684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1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1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12" name="Google Shape;1212;p113"/>
          <p:cNvSpPr/>
          <p:nvPr/>
        </p:nvSpPr>
        <p:spPr>
          <a:xfrm>
            <a:off x="6481943" y="2571750"/>
            <a:ext cx="15084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113"/>
          <p:cNvPicPr preferRelativeResize="0"/>
          <p:nvPr/>
        </p:nvPicPr>
        <p:blipFill rotWithShape="1">
          <a:blip r:embed="rId5">
            <a:alphaModFix/>
          </a:blip>
          <a:srcRect b="2319" l="0" r="3660" t="11145"/>
          <a:stretch/>
        </p:blipFill>
        <p:spPr>
          <a:xfrm>
            <a:off x="719925" y="1679325"/>
            <a:ext cx="4819349" cy="24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753" y="3499787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1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1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1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29" name="Google Shape;1229;p114"/>
          <p:cNvPicPr preferRelativeResize="0"/>
          <p:nvPr/>
        </p:nvPicPr>
        <p:blipFill rotWithShape="1">
          <a:blip r:embed="rId4">
            <a:alphaModFix/>
          </a:blip>
          <a:srcRect b="2319" l="0" r="3660" t="11145"/>
          <a:stretch/>
        </p:blipFill>
        <p:spPr>
          <a:xfrm>
            <a:off x="719925" y="1679325"/>
            <a:ext cx="4819349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4"/>
          <p:cNvSpPr/>
          <p:nvPr/>
        </p:nvSpPr>
        <p:spPr>
          <a:xfrm>
            <a:off x="6481943" y="2571750"/>
            <a:ext cx="15084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900" y="4272025"/>
            <a:ext cx="3901850" cy="7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4"/>
          <p:cNvSpPr/>
          <p:nvPr/>
        </p:nvSpPr>
        <p:spPr>
          <a:xfrm>
            <a:off x="992524" y="4241000"/>
            <a:ext cx="4129500" cy="8511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753" y="3499787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1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1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1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Замечание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48" name="Google Shape;1248;p115"/>
          <p:cNvPicPr preferRelativeResize="0"/>
          <p:nvPr/>
        </p:nvPicPr>
        <p:blipFill rotWithShape="1">
          <a:blip r:embed="rId4">
            <a:alphaModFix/>
          </a:blip>
          <a:srcRect b="0" l="0" r="0" t="14229"/>
          <a:stretch/>
        </p:blipFill>
        <p:spPr>
          <a:xfrm>
            <a:off x="626363" y="1694925"/>
            <a:ext cx="5429550" cy="28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850" y="1723350"/>
            <a:ext cx="464225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825" y="3051425"/>
            <a:ext cx="464225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2533" y="2519625"/>
            <a:ext cx="2886325" cy="4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9597" y="2519622"/>
            <a:ext cx="2896485" cy="4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5"/>
          <p:cNvSpPr/>
          <p:nvPr/>
        </p:nvSpPr>
        <p:spPr>
          <a:xfrm>
            <a:off x="5849600" y="2444150"/>
            <a:ext cx="3228000" cy="5871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4" name="Google Shape;1254;p115"/>
          <p:cNvCxnSpPr>
            <a:stCxn id="1253" idx="1"/>
          </p:cNvCxnSpPr>
          <p:nvPr/>
        </p:nvCxnSpPr>
        <p:spPr>
          <a:xfrm flipH="1">
            <a:off x="2702900" y="2737700"/>
            <a:ext cx="3146700" cy="4110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5" name="Google Shape;1255;p11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1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1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" name="Google Shape;126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Эквивалентности в пределах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6" name="Google Shape;1266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477" y="1840725"/>
            <a:ext cx="4679046" cy="25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1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1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1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1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6" name="Google Shape;127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1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Выводы по пределам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78" name="Google Shape;127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371" y="2288400"/>
            <a:ext cx="2148000" cy="72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380" y="3175304"/>
            <a:ext cx="1868954" cy="9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1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1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18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86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292" name="Google Shape;129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18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94" name="Google Shape;129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(5)</a:t>
            </a:r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" sz="2200"/>
              <a:t>Исходное (sin(pi/2)=1 - максимальное значение синуса; ложь):</a:t>
            </a:r>
            <a:endParaRPr sz="22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048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ru" sz="2600"/>
              <a:t>Отрицание (+):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01" y="1687825"/>
            <a:ext cx="3271838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20" y="2995215"/>
            <a:ext cx="3300413" cy="35004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descr="Тригонометрическая окружность - Презентация 105039-11" id="395" name="Google Shape;395;p56"/>
          <p:cNvSpPr/>
          <p:nvPr/>
        </p:nvSpPr>
        <p:spPr>
          <a:xfrm>
            <a:off x="155575" y="-108347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 rotWithShape="1">
          <a:blip r:embed="rId5">
            <a:alphaModFix/>
          </a:blip>
          <a:srcRect b="0" l="0" r="2381" t="0"/>
          <a:stretch/>
        </p:blipFill>
        <p:spPr>
          <a:xfrm>
            <a:off x="5118025" y="2030725"/>
            <a:ext cx="3106825" cy="26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(5)</a:t>
            </a:r>
            <a:endParaRPr/>
          </a:p>
        </p:txBody>
      </p:sp>
      <p:sp>
        <p:nvSpPr>
          <p:cNvPr id="402" name="Google Shape;402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descr="Тригонометрическая окружность - Презентация 105039-11" id="403" name="Google Shape;403;p57"/>
          <p:cNvSpPr/>
          <p:nvPr/>
        </p:nvSpPr>
        <p:spPr>
          <a:xfrm>
            <a:off x="155575" y="-108347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57"/>
          <p:cNvPicPr preferRelativeResize="0"/>
          <p:nvPr/>
        </p:nvPicPr>
        <p:blipFill rotWithShape="1">
          <a:blip r:embed="rId3">
            <a:alphaModFix/>
          </a:blip>
          <a:srcRect b="2553" l="0" r="0" t="0"/>
          <a:stretch/>
        </p:blipFill>
        <p:spPr>
          <a:xfrm>
            <a:off x="2286000" y="971375"/>
            <a:ext cx="4202725" cy="39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(6)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(+):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11" name="Google Shape;41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912" y="1348354"/>
            <a:ext cx="3357380" cy="34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338" y="1878414"/>
            <a:ext cx="3545501" cy="33614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4" name="Google Shape;414;p58"/>
          <p:cNvSpPr/>
          <p:nvPr/>
        </p:nvSpPr>
        <p:spPr>
          <a:xfrm>
            <a:off x="467544" y="2329376"/>
            <a:ext cx="770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Принадлежность множеству не меняется.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 в обоих случаях положительно.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